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5" autoAdjust="0"/>
    <p:restoredTop sz="94660"/>
  </p:normalViewPr>
  <p:slideViewPr>
    <p:cSldViewPr snapToGrid="0">
      <p:cViewPr>
        <p:scale>
          <a:sx n="150" d="100"/>
          <a:sy n="150" d="100"/>
        </p:scale>
        <p:origin x="400" y="4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159B-4D0F-44C3-9D72-6E11DC70BD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017C-4CC6-4AEC-897C-00AA318E93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159B-4D0F-44C3-9D72-6E11DC70BD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017C-4CC6-4AEC-897C-00AA318E93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159B-4D0F-44C3-9D72-6E11DC70BD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017C-4CC6-4AEC-897C-00AA318E93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159B-4D0F-44C3-9D72-6E11DC70BD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017C-4CC6-4AEC-897C-00AA318E93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159B-4D0F-44C3-9D72-6E11DC70BD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017C-4CC6-4AEC-897C-00AA318E93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159B-4D0F-44C3-9D72-6E11DC70BD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017C-4CC6-4AEC-897C-00AA318E93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159B-4D0F-44C3-9D72-6E11DC70BD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017C-4CC6-4AEC-897C-00AA318E93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159B-4D0F-44C3-9D72-6E11DC70BD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017C-4CC6-4AEC-897C-00AA318E93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159B-4D0F-44C3-9D72-6E11DC70BD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017C-4CC6-4AEC-897C-00AA318E93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159B-4D0F-44C3-9D72-6E11DC70BD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017C-4CC6-4AEC-897C-00AA318E93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159B-4D0F-44C3-9D72-6E11DC70BD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017C-4CC6-4AEC-897C-00AA318E93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fld id="{4B69159B-4D0F-44C3-9D72-6E11DC70BD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fld id="{C8DD017C-4CC6-4AEC-897C-00AA318E93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hyperlink" Target="http://www.becoolcms.com/HTML/developerIndex.shtml" TargetMode="Externa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hyperlink" Target="http://www.becoolcms.com/HTML/developerIndex.s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mtClean="0"/>
              <a:t>BeCoolCMS MIS </a:t>
            </a:r>
            <a:r>
              <a:rPr lang="zh-CN" altLang="en-US" smtClean="0"/>
              <a:t>开发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mtClean="0"/>
              <a:t>贝一科技</a:t>
            </a:r>
            <a:endParaRPr lang="en-US" altLang="zh-CN" smtClean="0"/>
          </a:p>
          <a:p>
            <a:r>
              <a:rPr lang="en-US" altLang="zh-CN" smtClean="0"/>
              <a:t>2018-6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~ over ~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框架体系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3297" y="1488196"/>
            <a:ext cx="9556916" cy="5352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MIS </a:t>
            </a:r>
            <a:r>
              <a:rPr lang="zh-CN" altLang="en-US" smtClean="0"/>
              <a:t>开发套装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采</a:t>
            </a:r>
            <a:r>
              <a:rPr lang="zh-CN" altLang="en-US" smtClean="0"/>
              <a:t>用 </a:t>
            </a:r>
            <a:r>
              <a:rPr lang="en-US" altLang="zh-CN" smtClean="0"/>
              <a:t>EntityEx + JsEx + CssEx + webmix</a:t>
            </a:r>
            <a:endParaRPr lang="en-US" altLang="zh-CN" smtClean="0"/>
          </a:p>
          <a:p>
            <a:pPr lvl="1"/>
            <a:r>
              <a:rPr lang="en-US" altLang="zh-CN" smtClean="0"/>
              <a:t>EntityEx </a:t>
            </a:r>
            <a:r>
              <a:rPr lang="zh-CN" altLang="en-US" smtClean="0"/>
              <a:t>生成为 </a:t>
            </a:r>
            <a:r>
              <a:rPr lang="en-US" altLang="zh-CN" smtClean="0"/>
              <a:t>dll </a:t>
            </a:r>
            <a:r>
              <a:rPr lang="zh-CN" altLang="en-US" smtClean="0"/>
              <a:t>文件</a:t>
            </a:r>
            <a:endParaRPr lang="en-US" altLang="zh-CN" smtClean="0"/>
          </a:p>
          <a:p>
            <a:pPr lvl="1"/>
            <a:r>
              <a:rPr lang="en-US" altLang="zh-CN" smtClean="0"/>
              <a:t>webmix </a:t>
            </a:r>
            <a:r>
              <a:rPr lang="zh-CN" altLang="en-US" smtClean="0"/>
              <a:t>为采用 </a:t>
            </a:r>
            <a:r>
              <a:rPr lang="en-US" altLang="zh-CN" smtClean="0"/>
              <a:t>js </a:t>
            </a:r>
            <a:r>
              <a:rPr lang="zh-CN" altLang="en-US" smtClean="0"/>
              <a:t>即可撰写 </a:t>
            </a:r>
            <a:r>
              <a:rPr lang="en-US" altLang="zh-CN" smtClean="0"/>
              <a:t>html/css/js </a:t>
            </a:r>
            <a:r>
              <a:rPr lang="zh-CN" altLang="en-US" smtClean="0"/>
              <a:t>三种文件</a:t>
            </a:r>
            <a:endParaRPr lang="en-US" altLang="zh-CN" smtClean="0"/>
          </a:p>
          <a:p>
            <a:pPr lvl="1"/>
            <a:r>
              <a:rPr lang="zh-CN" altLang="en-US"/>
              <a:t>通</a:t>
            </a:r>
            <a:r>
              <a:rPr lang="zh-CN" altLang="en-US" smtClean="0"/>
              <a:t>过 </a:t>
            </a:r>
            <a:r>
              <a:rPr lang="en-US" altLang="zh-CN" smtClean="0"/>
              <a:t>webmix </a:t>
            </a:r>
            <a:r>
              <a:rPr lang="zh-CN" altLang="en-US" smtClean="0"/>
              <a:t>撰写的前端调用 </a:t>
            </a:r>
            <a:r>
              <a:rPr lang="en-US" altLang="zh-CN" smtClean="0"/>
              <a:t>dll </a:t>
            </a:r>
            <a:r>
              <a:rPr lang="zh-CN" altLang="en-US"/>
              <a:t>文</a:t>
            </a:r>
            <a:r>
              <a:rPr lang="zh-CN" altLang="en-US" smtClean="0"/>
              <a:t>件中的函数完成业务逻辑</a:t>
            </a:r>
            <a:endParaRPr lang="en-US" altLang="zh-CN" smtClean="0"/>
          </a:p>
          <a:p>
            <a:r>
              <a:rPr lang="en-US" altLang="zh-CN" smtClean="0"/>
              <a:t>EntityEx </a:t>
            </a:r>
            <a:r>
              <a:rPr lang="zh-CN" altLang="en-US"/>
              <a:t>包</a:t>
            </a:r>
            <a:r>
              <a:rPr lang="zh-CN" altLang="en-US" smtClean="0"/>
              <a:t>含实体与实体控制器</a:t>
            </a:r>
            <a:endParaRPr lang="en-US" altLang="zh-CN" smtClean="0"/>
          </a:p>
          <a:p>
            <a:pPr lvl="1"/>
            <a:r>
              <a:rPr lang="zh-CN" altLang="en-US"/>
              <a:t>实</a:t>
            </a:r>
            <a:r>
              <a:rPr lang="zh-CN" altLang="en-US" smtClean="0"/>
              <a:t>体为数据库表的映射</a:t>
            </a:r>
            <a:endParaRPr lang="en-US" altLang="zh-CN" smtClean="0"/>
          </a:p>
          <a:p>
            <a:pPr lvl="1"/>
            <a:r>
              <a:rPr lang="zh-CN" altLang="en-US"/>
              <a:t>实</a:t>
            </a:r>
            <a:r>
              <a:rPr lang="zh-CN" altLang="en-US" smtClean="0"/>
              <a:t>体控制器实现增删改查</a:t>
            </a:r>
            <a:endParaRPr lang="en-US" altLang="zh-CN" smtClean="0"/>
          </a:p>
          <a:p>
            <a:r>
              <a:rPr lang="en-US" altLang="zh-CN" smtClean="0"/>
              <a:t>webmix </a:t>
            </a:r>
            <a:r>
              <a:rPr lang="zh-CN" altLang="en-US" smtClean="0"/>
              <a:t>撰写的前端采用双向绑定技术</a:t>
            </a:r>
            <a:endParaRPr lang="en-US" altLang="zh-CN" smtClean="0"/>
          </a:p>
          <a:p>
            <a:pPr lvl="1"/>
            <a:r>
              <a:rPr lang="zh-CN" altLang="en-US" smtClean="0"/>
              <a:t>以 </a:t>
            </a:r>
            <a:r>
              <a:rPr lang="en-US" altLang="zh-CN" smtClean="0"/>
              <a:t>EntityVMCC </a:t>
            </a:r>
            <a:r>
              <a:rPr lang="zh-CN" altLang="en-US" smtClean="0"/>
              <a:t>为主线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开始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/>
              <a:t>blapad </a:t>
            </a:r>
            <a:r>
              <a:rPr lang="zh-CN" altLang="en-US" smtClean="0"/>
              <a:t>基础介绍</a:t>
            </a:r>
            <a:endParaRPr lang="en-US" altLang="zh-CN" smtClean="0"/>
          </a:p>
          <a:p>
            <a:r>
              <a:rPr lang="zh-CN" altLang="en-US" smtClean="0"/>
              <a:t>新建 </a:t>
            </a:r>
            <a:r>
              <a:rPr lang="en-US" altLang="zh-CN" smtClean="0"/>
              <a:t>.eproj </a:t>
            </a:r>
            <a:r>
              <a:rPr lang="zh-CN" altLang="en-US" smtClean="0"/>
              <a:t>文件，生成整个解决方案的基础文件集</a:t>
            </a:r>
            <a:endParaRPr lang="en-US" altLang="zh-CN" smtClean="0"/>
          </a:p>
          <a:p>
            <a:r>
              <a:rPr lang="zh-CN" altLang="en-US" smtClean="0"/>
              <a:t>用 </a:t>
            </a:r>
            <a:r>
              <a:rPr lang="en-US" altLang="zh-CN" smtClean="0"/>
              <a:t>VS </a:t>
            </a:r>
            <a:r>
              <a:rPr lang="zh-CN" altLang="en-US" smtClean="0"/>
              <a:t>打开解决方案文件 </a:t>
            </a:r>
            <a:r>
              <a:rPr lang="en-US" altLang="zh-CN" smtClean="0"/>
              <a:t>.sln</a:t>
            </a:r>
            <a:endParaRPr lang="en-US" altLang="zh-CN" smtClean="0"/>
          </a:p>
          <a:p>
            <a:pPr lvl="1"/>
            <a:r>
              <a:rPr lang="zh-CN" altLang="en-US"/>
              <a:t>按</a:t>
            </a:r>
            <a:r>
              <a:rPr lang="zh-CN" altLang="en-US" smtClean="0"/>
              <a:t>照业务逻辑修改实体和实体控制器</a:t>
            </a:r>
            <a:endParaRPr lang="en-US" altLang="zh-CN" smtClean="0"/>
          </a:p>
          <a:p>
            <a:r>
              <a:rPr lang="zh-CN" altLang="en-US" smtClean="0"/>
              <a:t>在 </a:t>
            </a:r>
            <a:r>
              <a:rPr lang="en-US" altLang="zh-CN" smtClean="0"/>
              <a:t>blapad </a:t>
            </a:r>
            <a:r>
              <a:rPr lang="zh-CN" altLang="en-US" smtClean="0"/>
              <a:t>中打开对应的前端文件</a:t>
            </a:r>
            <a:endParaRPr lang="en-US" altLang="zh-CN" smtClean="0"/>
          </a:p>
          <a:p>
            <a:pPr lvl="1"/>
            <a:r>
              <a:rPr lang="zh-CN" altLang="en-US"/>
              <a:t>按</a:t>
            </a:r>
            <a:r>
              <a:rPr lang="zh-CN" altLang="en-US" smtClean="0"/>
              <a:t>照交互逻辑修改</a:t>
            </a:r>
            <a:endParaRPr lang="en-US" altLang="zh-CN" smtClean="0"/>
          </a:p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实体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7419109" cy="4351338"/>
          </a:xfrm>
        </p:spPr>
        <p:txBody>
          <a:bodyPr>
            <a:normAutofit/>
          </a:bodyPr>
          <a:lstStyle/>
          <a:p>
            <a:pPr latinLnBrk="1"/>
            <a:r>
              <a:rPr lang="zh-CN" altLang="en-US" sz="2000" smtClean="0"/>
              <a:t>继承自 </a:t>
            </a:r>
            <a:r>
              <a:rPr lang="en-US" altLang="zh-CN" sz="2000" smtClean="0"/>
              <a:t>EntityObjectEx</a:t>
            </a:r>
            <a:endParaRPr lang="en-US" altLang="zh-CN" sz="2000" smtClean="0"/>
          </a:p>
          <a:p>
            <a:pPr lvl="1" latinLnBrk="1"/>
            <a:r>
              <a:rPr lang="zh-CN" altLang="en-US" sz="1600"/>
              <a:t>树</a:t>
            </a:r>
            <a:r>
              <a:rPr lang="zh-CN" altLang="en-US" sz="1600" smtClean="0"/>
              <a:t>形结构继承自 </a:t>
            </a:r>
            <a:r>
              <a:rPr lang="en-US" altLang="zh-CN" sz="1600"/>
              <a:t>TreeEntityObjectEx</a:t>
            </a:r>
            <a:endParaRPr lang="en-US" altLang="zh-CN" sz="1600" smtClean="0"/>
          </a:p>
          <a:p>
            <a:pPr latinLnBrk="1"/>
            <a:r>
              <a:rPr lang="zh-CN" altLang="en-US" sz="2000"/>
              <a:t>属</a:t>
            </a:r>
            <a:r>
              <a:rPr lang="zh-CN" altLang="en-US" sz="2000" smtClean="0"/>
              <a:t>性注解：</a:t>
            </a:r>
            <a:endParaRPr lang="en-US" altLang="zh-CN" sz="2000"/>
          </a:p>
          <a:p>
            <a:pPr lvl="1" latinLnBrk="1"/>
            <a:r>
              <a:rPr lang="en-US" altLang="zh-CN" sz="1600" smtClean="0"/>
              <a:t>[</a:t>
            </a:r>
            <a:r>
              <a:rPr lang="en-US" altLang="zh-CN" sz="1600"/>
              <a:t>Key]</a:t>
            </a:r>
            <a:r>
              <a:rPr lang="zh-CN" altLang="en-US" sz="1600" smtClean="0"/>
              <a:t>：主键</a:t>
            </a:r>
            <a:endParaRPr lang="zh-CN" altLang="en-US" sz="1600"/>
          </a:p>
          <a:p>
            <a:pPr lvl="1" latinLnBrk="1"/>
            <a:r>
              <a:rPr lang="en-US" altLang="zh-CN" sz="1600"/>
              <a:t>[Required] </a:t>
            </a:r>
            <a:r>
              <a:rPr lang="zh-CN" altLang="en-US" sz="1600" smtClean="0"/>
              <a:t>：必需</a:t>
            </a:r>
            <a:endParaRPr lang="zh-CN" altLang="en-US" sz="1600"/>
          </a:p>
          <a:p>
            <a:pPr lvl="1" latinLnBrk="1"/>
            <a:r>
              <a:rPr lang="en-US" altLang="zh-CN" sz="1600"/>
              <a:t>[MaxLength(200)] </a:t>
            </a:r>
            <a:r>
              <a:rPr lang="zh-CN" altLang="en-US" sz="1600" smtClean="0"/>
              <a:t>：最</a:t>
            </a:r>
            <a:r>
              <a:rPr lang="zh-CN" altLang="en-US" sz="1600"/>
              <a:t>大长度为</a:t>
            </a:r>
            <a:r>
              <a:rPr lang="en-US" altLang="zh-CN" sz="1600"/>
              <a:t>200</a:t>
            </a:r>
            <a:r>
              <a:rPr lang="zh-CN" altLang="en-US" sz="1600"/>
              <a:t>个字</a:t>
            </a:r>
            <a:r>
              <a:rPr lang="zh-CN" altLang="en-US" sz="1600" smtClean="0"/>
              <a:t>符</a:t>
            </a:r>
            <a:endParaRPr lang="en-US" altLang="zh-CN" sz="1600" smtClean="0"/>
          </a:p>
          <a:p>
            <a:pPr lvl="1" latinLnBrk="1"/>
            <a:r>
              <a:rPr lang="en-US" altLang="zh-CN" sz="1600" smtClean="0"/>
              <a:t>[</a:t>
            </a:r>
            <a:r>
              <a:rPr lang="en-US" altLang="zh-CN" sz="1600"/>
              <a:t>NotMapped]</a:t>
            </a:r>
            <a:r>
              <a:rPr lang="zh-CN" altLang="en-US" sz="1600" smtClean="0"/>
              <a:t>：不</a:t>
            </a:r>
            <a:r>
              <a:rPr lang="zh-CN" altLang="en-US" sz="1600"/>
              <a:t>要映射到数据</a:t>
            </a:r>
            <a:r>
              <a:rPr lang="zh-CN" altLang="en-US" sz="1600" smtClean="0"/>
              <a:t>库表的字段</a:t>
            </a:r>
            <a:endParaRPr lang="zh-CN" altLang="en-US" sz="1600"/>
          </a:p>
          <a:p>
            <a:pPr lvl="1" latinLnBrk="1"/>
            <a:r>
              <a:rPr lang="en-US" altLang="zh-CN" sz="1600"/>
              <a:t>[ForeignKey]</a:t>
            </a:r>
            <a:r>
              <a:rPr lang="zh-CN" altLang="en-US" sz="1600" smtClean="0"/>
              <a:t>：外键</a:t>
            </a:r>
            <a:endParaRPr lang="zh-CN" altLang="en-US" sz="1600"/>
          </a:p>
          <a:p>
            <a:pPr lvl="1"/>
            <a:r>
              <a:rPr lang="en-US" altLang="zh-CN" sz="1600" smtClean="0"/>
              <a:t>[ExtendDependency]</a:t>
            </a:r>
            <a:r>
              <a:rPr lang="zh-CN" altLang="en-US" sz="1600" smtClean="0"/>
              <a:t>：字段依赖</a:t>
            </a:r>
            <a:endParaRPr lang="zh-CN" altLang="en-US" sz="16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0206" y="1825625"/>
            <a:ext cx="2998344" cy="4351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实体控制器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继承自 </a:t>
            </a:r>
            <a:r>
              <a:rPr lang="en-US" altLang="zh-CN" smtClean="0"/>
              <a:t>EntityControl</a:t>
            </a:r>
            <a:endParaRPr lang="en-US" altLang="zh-CN" smtClean="0"/>
          </a:p>
          <a:p>
            <a:pPr lvl="1"/>
            <a:r>
              <a:rPr lang="zh-CN" altLang="en-US"/>
              <a:t>树</a:t>
            </a:r>
            <a:r>
              <a:rPr lang="zh-CN" altLang="en-US" smtClean="0"/>
              <a:t>形结构继承自 </a:t>
            </a:r>
            <a:r>
              <a:rPr lang="en-US" altLang="zh-CN" smtClean="0"/>
              <a:t>TreeEntityControl</a:t>
            </a:r>
            <a:endParaRPr lang="en-US" altLang="zh-CN" smtClean="0"/>
          </a:p>
          <a:p>
            <a:r>
              <a:rPr lang="zh-CN" altLang="en-US"/>
              <a:t>进</a:t>
            </a:r>
            <a:r>
              <a:rPr lang="zh-CN" altLang="en-US" smtClean="0"/>
              <a:t>行重写、重载，或另外自定义方法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3454" y="287194"/>
            <a:ext cx="2543109" cy="588976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563" y="2163907"/>
            <a:ext cx="2445202" cy="401305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260801"/>
            <a:ext cx="3533775" cy="12668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564355"/>
            <a:ext cx="4095750" cy="9048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1" y="5505959"/>
            <a:ext cx="3830782" cy="1352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webmix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采</a:t>
            </a:r>
            <a:r>
              <a:rPr lang="zh-CN" altLang="en-US" smtClean="0"/>
              <a:t>用对象方式实例化元素</a:t>
            </a:r>
            <a:endParaRPr lang="en-US" altLang="zh-CN" smtClean="0"/>
          </a:p>
          <a:p>
            <a:pPr lvl="1"/>
            <a:r>
              <a:rPr lang="zh-CN" altLang="en-US"/>
              <a:t>基</a:t>
            </a:r>
            <a:r>
              <a:rPr lang="zh-CN" altLang="en-US" smtClean="0"/>
              <a:t>础对象</a:t>
            </a:r>
            <a:endParaRPr lang="en-US" altLang="zh-CN" smtClean="0"/>
          </a:p>
          <a:p>
            <a:pPr lvl="1"/>
            <a:r>
              <a:rPr lang="zh-CN" altLang="en-US"/>
              <a:t>表</a:t>
            </a:r>
            <a:r>
              <a:rPr lang="zh-CN" altLang="en-US" smtClean="0"/>
              <a:t>格对象</a:t>
            </a:r>
            <a:endParaRPr lang="en-US" altLang="zh-CN" smtClean="0"/>
          </a:p>
          <a:p>
            <a:pPr lvl="1"/>
            <a:r>
              <a:rPr lang="zh-CN" altLang="en-US"/>
              <a:t>表</a:t>
            </a:r>
            <a:r>
              <a:rPr lang="zh-CN" altLang="en-US" smtClean="0"/>
              <a:t>单对象</a:t>
            </a:r>
            <a:endParaRPr lang="en-US" altLang="zh-CN" smtClean="0"/>
          </a:p>
          <a:p>
            <a:pPr lvl="1"/>
            <a:r>
              <a:rPr lang="zh-CN" altLang="en-US"/>
              <a:t>布</a:t>
            </a:r>
            <a:r>
              <a:rPr lang="zh-CN" altLang="en-US" smtClean="0"/>
              <a:t>局对象</a:t>
            </a:r>
            <a:endParaRPr lang="en-US" altLang="zh-CN" smtClean="0"/>
          </a:p>
          <a:p>
            <a:pPr lvl="1"/>
            <a:r>
              <a:rPr lang="zh-CN" altLang="en-US"/>
              <a:t>扩</a:t>
            </a:r>
            <a:r>
              <a:rPr lang="zh-CN" altLang="en-US" smtClean="0"/>
              <a:t>展对象</a:t>
            </a:r>
            <a:endParaRPr lang="en-US" altLang="zh-CN" smtClean="0"/>
          </a:p>
          <a:p>
            <a:r>
              <a:rPr lang="zh-CN" altLang="en-US"/>
              <a:t>通</a:t>
            </a:r>
            <a:r>
              <a:rPr lang="zh-CN" altLang="en-US" smtClean="0"/>
              <a:t>过调用对象的方法来实现功能</a:t>
            </a:r>
            <a:endParaRPr lang="en-US" altLang="zh-CN" smtClean="0"/>
          </a:p>
          <a:p>
            <a:r>
              <a:rPr lang="zh-CN" altLang="en-US">
                <a:hlinkClick r:id="rId1"/>
              </a:rPr>
              <a:t>更</a:t>
            </a:r>
            <a:r>
              <a:rPr lang="zh-CN" altLang="en-US" smtClean="0">
                <a:hlinkClick r:id="rId1"/>
              </a:rPr>
              <a:t>多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354" y="2036409"/>
            <a:ext cx="4885446" cy="119461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354" y="1825625"/>
            <a:ext cx="3098979" cy="21078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8354" y="3330566"/>
            <a:ext cx="1963111" cy="12303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8354" y="4660479"/>
            <a:ext cx="2817412" cy="731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EntityVMCC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8420100" cy="4351338"/>
          </a:xfrm>
        </p:spPr>
        <p:txBody>
          <a:bodyPr/>
          <a:lstStyle/>
          <a:p>
            <a:r>
              <a:rPr lang="zh-CN" altLang="en-US"/>
              <a:t>继</a:t>
            </a:r>
            <a:r>
              <a:rPr lang="zh-CN" altLang="en-US" smtClean="0"/>
              <a:t>承自 </a:t>
            </a:r>
            <a:r>
              <a:rPr lang="en-US" altLang="zh-CN" smtClean="0"/>
              <a:t>J.EntityVMCC</a:t>
            </a:r>
            <a:endParaRPr lang="en-US" altLang="zh-CN" smtClean="0"/>
          </a:p>
          <a:p>
            <a:pPr lvl="1"/>
            <a:r>
              <a:rPr lang="zh-CN" altLang="en-US"/>
              <a:t>属</a:t>
            </a:r>
            <a:r>
              <a:rPr lang="zh-CN" altLang="en-US" smtClean="0"/>
              <a:t>性：</a:t>
            </a:r>
            <a:r>
              <a:rPr lang="en-US" altLang="zh-CN" smtClean="0"/>
              <a:t>entity</a:t>
            </a:r>
            <a:r>
              <a:rPr lang="zh-CN" altLang="en-US" smtClean="0"/>
              <a:t>、</a:t>
            </a:r>
            <a:r>
              <a:rPr lang="en-US" altLang="zh-CN" smtClean="0"/>
              <a:t>entities</a:t>
            </a:r>
            <a:r>
              <a:rPr lang="zh-CN" altLang="en-US" smtClean="0"/>
              <a:t>、</a:t>
            </a:r>
            <a:r>
              <a:rPr lang="en-US" altLang="zh-CN" smtClean="0"/>
              <a:t>pager</a:t>
            </a:r>
            <a:endParaRPr lang="en-US" altLang="zh-CN" smtClean="0"/>
          </a:p>
          <a:p>
            <a:pPr lvl="1"/>
            <a:r>
              <a:rPr lang="zh-CN" altLang="en-US"/>
              <a:t>方</a:t>
            </a:r>
            <a:r>
              <a:rPr lang="zh-CN" altLang="en-US" smtClean="0"/>
              <a:t>法：</a:t>
            </a:r>
            <a:r>
              <a:rPr lang="en-US" altLang="zh-CN" smtClean="0"/>
              <a:t>showAdd</a:t>
            </a:r>
            <a:r>
              <a:rPr lang="zh-CN" altLang="en-US" smtClean="0"/>
              <a:t>、</a:t>
            </a:r>
            <a:r>
              <a:rPr lang="en-US" altLang="zh-CN" smtClean="0"/>
              <a:t>showUpdate</a:t>
            </a:r>
            <a:r>
              <a:rPr lang="zh-CN" altLang="en-US" smtClean="0"/>
              <a:t>、</a:t>
            </a:r>
            <a:r>
              <a:rPr lang="en-US" altLang="zh-CN" smtClean="0"/>
              <a:t>del</a:t>
            </a:r>
            <a:r>
              <a:rPr lang="zh-CN" altLang="en-US" smtClean="0"/>
              <a:t>、</a:t>
            </a:r>
            <a:r>
              <a:rPr lang="en-US" altLang="zh-CN" smtClean="0"/>
              <a:t>save</a:t>
            </a:r>
            <a:r>
              <a:rPr lang="zh-CN" altLang="en-US" smtClean="0"/>
              <a:t>、</a:t>
            </a:r>
            <a:r>
              <a:rPr lang="en-US" altLang="zh-CN" smtClean="0"/>
              <a:t>refresh</a:t>
            </a:r>
            <a:r>
              <a:rPr lang="zh-CN" altLang="en-US" smtClean="0"/>
              <a:t>、</a:t>
            </a:r>
            <a:r>
              <a:rPr lang="en-US" altLang="zh-CN" smtClean="0"/>
              <a:t>bind</a:t>
            </a:r>
            <a:r>
              <a:rPr lang="zh-CN" altLang="en-US" smtClean="0"/>
              <a:t>等</a:t>
            </a:r>
            <a:endParaRPr lang="en-US" altLang="zh-CN"/>
          </a:p>
          <a:p>
            <a:pPr lvl="1"/>
            <a:r>
              <a:rPr lang="zh-CN" altLang="en-US"/>
              <a:t>事</a:t>
            </a:r>
            <a:r>
              <a:rPr lang="zh-CN" altLang="en-US" smtClean="0"/>
              <a:t>件：</a:t>
            </a:r>
            <a:r>
              <a:rPr lang="en-US" altLang="zh-CN"/>
              <a:t>onGetId</a:t>
            </a:r>
            <a:r>
              <a:rPr lang="zh-CN" altLang="en-US"/>
              <a:t>、</a:t>
            </a:r>
            <a:r>
              <a:rPr lang="en-US" altLang="zh-CN"/>
              <a:t>onGetOne</a:t>
            </a:r>
            <a:r>
              <a:rPr lang="zh-CN" altLang="en-US"/>
              <a:t>、</a:t>
            </a:r>
            <a:r>
              <a:rPr lang="en-US" altLang="zh-CN"/>
              <a:t>onGetList</a:t>
            </a:r>
            <a:r>
              <a:rPr lang="zh-CN" altLang="en-US"/>
              <a:t>、</a:t>
            </a:r>
            <a:r>
              <a:rPr lang="en-US" altLang="zh-CN"/>
              <a:t>onGetCount</a:t>
            </a:r>
            <a:r>
              <a:rPr lang="zh-CN" altLang="en-US"/>
              <a:t>、</a:t>
            </a:r>
            <a:r>
              <a:rPr lang="en-US" altLang="zh-CN"/>
              <a:t>onAdd</a:t>
            </a:r>
            <a:r>
              <a:rPr lang="zh-CN" altLang="en-US"/>
              <a:t>、</a:t>
            </a:r>
            <a:r>
              <a:rPr lang="en-US" altLang="zh-CN"/>
              <a:t>onUpdate</a:t>
            </a:r>
            <a:r>
              <a:rPr lang="zh-CN" altLang="en-US"/>
              <a:t>、</a:t>
            </a:r>
            <a:r>
              <a:rPr lang="en-US" altLang="zh-CN"/>
              <a:t>onDelete</a:t>
            </a:r>
            <a:r>
              <a:rPr lang="zh-CN" altLang="en-US"/>
              <a:t>、</a:t>
            </a:r>
            <a:r>
              <a:rPr lang="en-US" altLang="zh-CN" smtClean="0"/>
              <a:t>onExists</a:t>
            </a:r>
            <a:r>
              <a:rPr lang="zh-CN" altLang="en-US" smtClean="0"/>
              <a:t>、</a:t>
            </a:r>
            <a:r>
              <a:rPr lang="en-US" altLang="zh-CN" smtClean="0"/>
              <a:t>beforeSave</a:t>
            </a:r>
            <a:r>
              <a:rPr lang="zh-CN" altLang="en-US" smtClean="0"/>
              <a:t>、</a:t>
            </a:r>
            <a:r>
              <a:rPr lang="en-US" altLang="zh-CN" smtClean="0"/>
              <a:t>beforeDel</a:t>
            </a:r>
            <a:r>
              <a:rPr lang="zh-CN" altLang="en-US" smtClean="0"/>
              <a:t>等</a:t>
            </a:r>
            <a:endParaRPr lang="en-US" altLang="zh-CN" smtClean="0"/>
          </a:p>
          <a:p>
            <a:r>
              <a:rPr lang="zh-CN" altLang="en-US"/>
              <a:t>绑</a:t>
            </a:r>
            <a:r>
              <a:rPr lang="zh-CN" altLang="en-US" smtClean="0"/>
              <a:t>定</a:t>
            </a:r>
            <a:endParaRPr lang="en-US" altLang="zh-CN" smtClean="0"/>
          </a:p>
          <a:p>
            <a:pPr lvl="1"/>
            <a:r>
              <a:rPr lang="zh-CN" altLang="en-US"/>
              <a:t>对</a:t>
            </a:r>
            <a:r>
              <a:rPr lang="zh-CN" altLang="en-US" smtClean="0"/>
              <a:t>象、数组、函数</a:t>
            </a:r>
            <a:endParaRPr lang="en-US" altLang="zh-CN" smtClean="0"/>
          </a:p>
          <a:p>
            <a:r>
              <a:rPr lang="zh-CN" altLang="en-US">
                <a:hlinkClick r:id="rId1"/>
              </a:rPr>
              <a:t>更多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9424" y="1690688"/>
            <a:ext cx="2004376" cy="255957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356" y="4250267"/>
            <a:ext cx="4085443" cy="3725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8356" y="4757738"/>
            <a:ext cx="4085443" cy="79087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6399" y="5683547"/>
            <a:ext cx="3327399" cy="194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实例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自定义短信分组</a:t>
            </a:r>
            <a:endParaRPr lang="en-US" altLang="zh-CN"/>
          </a:p>
          <a:p>
            <a:pPr marL="685800" lvl="2">
              <a:spcBef>
                <a:spcPts val="1000"/>
              </a:spcBef>
            </a:pPr>
            <a:r>
              <a:rPr lang="zh-CN" altLang="en-US" sz="2400"/>
              <a:t>增删改查分</a:t>
            </a:r>
            <a:r>
              <a:rPr lang="zh-CN" altLang="en-US" sz="2400" smtClean="0"/>
              <a:t>组</a:t>
            </a:r>
            <a:endParaRPr lang="en-US" altLang="zh-CN" sz="2400" smtClean="0"/>
          </a:p>
          <a:p>
            <a:pPr marL="685800" lvl="2">
              <a:spcBef>
                <a:spcPts val="1000"/>
              </a:spcBef>
            </a:pPr>
            <a:r>
              <a:rPr lang="zh-CN" altLang="en-US" sz="2400" smtClean="0"/>
              <a:t>未登录用户不能操作</a:t>
            </a:r>
            <a:endParaRPr lang="zh-CN" altLang="en-US" sz="2400" smtClean="0"/>
          </a:p>
          <a:p>
            <a:pPr marL="685800" lvl="2">
              <a:spcBef>
                <a:spcPts val="1000"/>
              </a:spcBef>
            </a:pPr>
            <a:r>
              <a:rPr lang="zh-CN" altLang="en-US" sz="2400" smtClean="0"/>
              <a:t>必须是本用户才能操作自己的记录</a:t>
            </a:r>
            <a:endParaRPr lang="zh-CN" altLang="en-US" sz="2400"/>
          </a:p>
          <a:p>
            <a:pPr lvl="1"/>
            <a:r>
              <a:rPr lang="zh-CN" altLang="en-US"/>
              <a:t>分组中的用户不超过</a:t>
            </a:r>
            <a:r>
              <a:rPr lang="en-US" altLang="zh-CN"/>
              <a:t>1000</a:t>
            </a:r>
            <a:r>
              <a:rPr lang="zh-CN" altLang="en-US"/>
              <a:t>个</a:t>
            </a:r>
            <a:endParaRPr lang="en-US" altLang="zh-C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880</Words>
  <Application>WPS 演示</Application>
  <PresentationFormat>宽屏</PresentationFormat>
  <Paragraphs>78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宋体</vt:lpstr>
      <vt:lpstr>Wingdings</vt:lpstr>
      <vt:lpstr>楷体</vt:lpstr>
      <vt:lpstr>微软雅黑</vt:lpstr>
      <vt:lpstr>Arial Unicode MS</vt:lpstr>
      <vt:lpstr>Calibri</vt:lpstr>
      <vt:lpstr>Office 主题</vt:lpstr>
      <vt:lpstr>BeCoolCMS MIS 开发</vt:lpstr>
      <vt:lpstr>框架体系</vt:lpstr>
      <vt:lpstr>MIS 开发套装</vt:lpstr>
      <vt:lpstr>开始</vt:lpstr>
      <vt:lpstr>实体</vt:lpstr>
      <vt:lpstr>实体控制器</vt:lpstr>
      <vt:lpstr>webmix</vt:lpstr>
      <vt:lpstr>EntityVMCC</vt:lpstr>
      <vt:lpstr>实例</vt:lpstr>
      <vt:lpstr>~ over ~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BeCoolCMS MIS开发</dc:title>
  <dc:creator>宋 小波</dc:creator>
  <cp:lastModifiedBy>Administrator</cp:lastModifiedBy>
  <cp:revision>95</cp:revision>
  <dcterms:created xsi:type="dcterms:W3CDTF">2018-06-02T08:45:00Z</dcterms:created>
  <dcterms:modified xsi:type="dcterms:W3CDTF">2018-06-07T09:47:12Z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